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6" r:id="rId27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1" Type="http://schemas.openxmlformats.org/officeDocument/2006/relationships/slide" Target="slides/slide15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2" name="Shape 11222"/>
        <p:cNvGrpSpPr/>
        <p:nvPr/>
      </p:nvGrpSpPr>
      <p:grpSpPr>
        <a:xfrm>
          <a:off x="0" y="0"/>
          <a:ext cx="0" cy="0"/>
          <a:chOff x="0" y="0"/>
          <a:chExt cx="0" cy="0"/>
        </a:xfrm>
      </p:grpSpPr>
      <p:sp>
        <p:nvSpPr>
          <p:cNvPr id="11223" name="Google Shape;11223;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4" name="Google Shape;11224;p1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44.xml"/><Relationship Id="rId2" Type="http://schemas.openxmlformats.org/officeDocument/2006/relationships/notesSlide" Target="../notesSlides/notesSlide151.xml"/><Relationship Id="rId3" Type="http://schemas.openxmlformats.org/officeDocument/2006/relationships/image" Target="../media/image328.png"/><Relationship Id="rId4" Type="http://schemas.openxmlformats.org/officeDocument/2006/relationships/image" Target="../media/image309.png"/></Relationships>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5" name="Shape 11225"/>
        <p:cNvGrpSpPr/>
        <p:nvPr/>
      </p:nvGrpSpPr>
      <p:grpSpPr>
        <a:xfrm>
          <a:off x="0" y="0"/>
          <a:ext cx="0" cy="0"/>
          <a:chOff x="0" y="0"/>
          <a:chExt cx="0" cy="0"/>
        </a:xfrm>
      </p:grpSpPr>
      <p:sp>
        <p:nvSpPr>
          <p:cNvPr id="11226" name="Google Shape;11226;p158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pic>
        <p:nvPicPr>
          <p:cNvPr id="11227" name="Google Shape;11227;p1581"/>
          <p:cNvPicPr preferRelativeResize="0"/>
          <p:nvPr>
            <p:ph idx="3" type="body"/>
          </p:nvPr>
        </p:nvPicPr>
        <p:blipFill rotWithShape="1">
          <a:blip r:embed="rId3">
            <a:alphaModFix/>
          </a:blip>
          <a:srcRect b="0" l="0" r="0" t="0"/>
          <a:stretch/>
        </p:blipFill>
        <p:spPr>
          <a:xfrm>
            <a:off x="4706938" y="3771900"/>
            <a:ext cx="4208462" cy="2851150"/>
          </a:xfrm>
          <a:prstGeom prst="rect">
            <a:avLst/>
          </a:prstGeom>
          <a:noFill/>
          <a:ln>
            <a:noFill/>
          </a:ln>
        </p:spPr>
      </p:pic>
      <p:sp>
        <p:nvSpPr>
          <p:cNvPr id="11228" name="Google Shape;11228;p158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J/ψ Spin Alignment</a:t>
            </a:r>
            <a:endParaRPr/>
          </a:p>
        </p:txBody>
      </p:sp>
      <p:sp>
        <p:nvSpPr>
          <p:cNvPr id="11229" name="Google Shape;11229;p1581"/>
          <p:cNvSpPr txBox="1"/>
          <p:nvPr>
            <p:ph idx="1" type="body"/>
          </p:nvPr>
        </p:nvSpPr>
        <p:spPr>
          <a:xfrm>
            <a:off x="0" y="2743200"/>
            <a:ext cx="4648200" cy="3581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a:t>Do muons decay preferentially into any direction?</a:t>
            </a:r>
            <a:endParaRPr/>
          </a:p>
          <a:p>
            <a:pPr indent="-190500" lvl="0" marL="342900" rtl="0" algn="l">
              <a:lnSpc>
                <a:spcPct val="90000"/>
              </a:lnSpc>
              <a:spcBef>
                <a:spcPts val="480"/>
              </a:spcBef>
              <a:spcAft>
                <a:spcPts val="0"/>
              </a:spcAft>
              <a:buClr>
                <a:schemeClr val="dk1"/>
              </a:buClr>
              <a:buSzPts val="2400"/>
              <a:buFont typeface="Arial"/>
              <a:buNone/>
            </a:pPr>
            <a:r>
              <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CDF data prefer slight longitudinal polarization:</a:t>
            </a:r>
            <a:endParaRPr/>
          </a:p>
          <a:p>
            <a:pPr indent="-285750" lvl="1" marL="742950" rtl="0" algn="l">
              <a:lnSpc>
                <a:spcPct val="90000"/>
              </a:lnSpc>
              <a:spcBef>
                <a:spcPts val="400"/>
              </a:spcBef>
              <a:spcAft>
                <a:spcPts val="0"/>
              </a:spcAft>
              <a:buClr>
                <a:schemeClr val="dk1"/>
              </a:buClr>
              <a:buSzPts val="2000"/>
              <a:buFont typeface="Arial"/>
              <a:buChar char="–"/>
            </a:pPr>
            <a:r>
              <a:rPr lang="en-US" sz="2000"/>
              <a:t>Challenges color-octet models</a:t>
            </a:r>
            <a:endParaRPr/>
          </a:p>
          <a:p>
            <a:pPr indent="-228600" lvl="2" marL="1143000" rtl="0" algn="l">
              <a:lnSpc>
                <a:spcPct val="90000"/>
              </a:lnSpc>
              <a:spcBef>
                <a:spcPts val="360"/>
              </a:spcBef>
              <a:spcAft>
                <a:spcPts val="0"/>
              </a:spcAft>
              <a:buClr>
                <a:schemeClr val="dk1"/>
              </a:buClr>
              <a:buSzPts val="1800"/>
              <a:buFont typeface="Arial"/>
              <a:buChar char="•"/>
            </a:pPr>
            <a:r>
              <a:rPr lang="en-US" sz="1800"/>
              <a:t>NRQCD prefers transverse polarization</a:t>
            </a:r>
            <a:endParaRPr/>
          </a:p>
          <a:p>
            <a:pPr indent="-285750" lvl="1" marL="742950" rtl="0" algn="l">
              <a:lnSpc>
                <a:spcPct val="90000"/>
              </a:lnSpc>
              <a:spcBef>
                <a:spcPts val="400"/>
              </a:spcBef>
              <a:spcAft>
                <a:spcPts val="0"/>
              </a:spcAft>
              <a:buClr>
                <a:schemeClr val="dk1"/>
              </a:buClr>
              <a:buSzPts val="2000"/>
              <a:buFont typeface="Arial"/>
              <a:buChar char="–"/>
            </a:pPr>
            <a:r>
              <a:rPr lang="en-US" sz="2000"/>
              <a:t>Predicted by Khoze, Martin, Ryskin, Stirling: </a:t>
            </a:r>
            <a:endParaRPr/>
          </a:p>
          <a:p>
            <a:pPr indent="-228600" lvl="2" marL="1143000" rtl="0" algn="l">
              <a:lnSpc>
                <a:spcPct val="90000"/>
              </a:lnSpc>
              <a:spcBef>
                <a:spcPts val="38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Eur. Phys. J. C39, 163 (2005)</a:t>
            </a:r>
            <a:endParaRPr sz="1800"/>
          </a:p>
          <a:p>
            <a:pPr indent="-158750" lvl="1" marL="742950" rtl="0" algn="l">
              <a:lnSpc>
                <a:spcPct val="90000"/>
              </a:lnSpc>
              <a:spcBef>
                <a:spcPts val="400"/>
              </a:spcBef>
              <a:spcAft>
                <a:spcPts val="0"/>
              </a:spcAft>
              <a:buClr>
                <a:schemeClr val="dk1"/>
              </a:buClr>
              <a:buSzPts val="2000"/>
              <a:buFont typeface="Arial"/>
              <a:buNone/>
            </a:pPr>
            <a:r>
              <a:t/>
            </a:r>
            <a:endParaRPr sz="2000"/>
          </a:p>
        </p:txBody>
      </p:sp>
      <p:sp>
        <p:nvSpPr>
          <p:cNvPr id="11230" name="Google Shape;11230;p1581"/>
          <p:cNvSpPr txBox="1"/>
          <p:nvPr/>
        </p:nvSpPr>
        <p:spPr>
          <a:xfrm>
            <a:off x="6019800" y="4845050"/>
            <a:ext cx="24003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Noto Sans Symbols"/>
              <a:buNone/>
            </a:pPr>
            <a:r>
              <a:rPr b="1" i="1" lang="en-US" sz="1600" u="none" cap="none" strike="noStrike">
                <a:solidFill>
                  <a:srgbClr val="FF0000"/>
                </a:solidFill>
                <a:latin typeface="Noto Sans Symbols"/>
                <a:ea typeface="Noto Sans Symbols"/>
                <a:cs typeface="Noto Sans Symbols"/>
                <a:sym typeface="Noto Sans Symbols"/>
              </a:rPr>
              <a:t>α =  0</a:t>
            </a:r>
            <a:r>
              <a:rPr b="0" i="1" lang="en-US" sz="1600" u="none" cap="none" strike="noStrike">
                <a:solidFill>
                  <a:srgbClr val="00FF00"/>
                </a:solidFill>
                <a:latin typeface="Noto Sans Symbols"/>
                <a:ea typeface="Noto Sans Symbols"/>
                <a:cs typeface="Noto Sans Symbols"/>
                <a:sym typeface="Noto Sans Symbols"/>
              </a:rPr>
              <a:t> </a:t>
            </a:r>
            <a:r>
              <a:rPr b="0" i="1" lang="en-US" sz="1600" u="none" cap="none" strike="noStrike">
                <a:solidFill>
                  <a:srgbClr val="808080"/>
                </a:solidFill>
                <a:latin typeface="Noto Sans Symbols"/>
                <a:ea typeface="Noto Sans Symbols"/>
                <a:cs typeface="Noto Sans Symbols"/>
                <a:sym typeface="Noto Sans Symbols"/>
              </a:rPr>
              <a:t>→ </a:t>
            </a:r>
            <a:r>
              <a:rPr b="0" i="1" lang="en-US" sz="1600" u="none" cap="none" strike="noStrike">
                <a:solidFill>
                  <a:srgbClr val="808080"/>
                </a:solidFill>
                <a:latin typeface="Gulim"/>
                <a:ea typeface="Gulim"/>
                <a:cs typeface="Gulim"/>
                <a:sym typeface="Gulim"/>
              </a:rPr>
              <a:t>Unpolarized (U)</a:t>
            </a:r>
            <a:endParaRPr/>
          </a:p>
        </p:txBody>
      </p:sp>
      <p:sp>
        <p:nvSpPr>
          <p:cNvPr id="11231" name="Google Shape;11231;p1581"/>
          <p:cNvSpPr txBox="1"/>
          <p:nvPr/>
        </p:nvSpPr>
        <p:spPr>
          <a:xfrm>
            <a:off x="6019800" y="6019800"/>
            <a:ext cx="24892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Noto Sans Symbols"/>
              <a:buNone/>
            </a:pPr>
            <a:r>
              <a:rPr b="1" i="1" lang="en-US" sz="1600" u="none" cap="none" strike="noStrike">
                <a:solidFill>
                  <a:srgbClr val="FF0000"/>
                </a:solidFill>
                <a:latin typeface="Noto Sans Symbols"/>
                <a:ea typeface="Noto Sans Symbols"/>
                <a:cs typeface="Noto Sans Symbols"/>
                <a:sym typeface="Noto Sans Symbols"/>
              </a:rPr>
              <a:t>α =  −1</a:t>
            </a:r>
            <a:r>
              <a:rPr b="0" i="0" lang="en-US" sz="1600" u="none" cap="none" strike="noStrike">
                <a:solidFill>
                  <a:srgbClr val="000000"/>
                </a:solidFill>
                <a:latin typeface="Noto Sans Symbols"/>
                <a:ea typeface="Noto Sans Symbols"/>
                <a:cs typeface="Noto Sans Symbols"/>
                <a:sym typeface="Noto Sans Symbols"/>
              </a:rPr>
              <a:t> </a:t>
            </a:r>
            <a:r>
              <a:rPr b="0" i="0" lang="en-US" sz="1600" u="none" cap="none" strike="noStrike">
                <a:solidFill>
                  <a:srgbClr val="808080"/>
                </a:solidFill>
                <a:latin typeface="Noto Sans Symbols"/>
                <a:ea typeface="Noto Sans Symbols"/>
                <a:cs typeface="Noto Sans Symbols"/>
                <a:sym typeface="Noto Sans Symbols"/>
              </a:rPr>
              <a:t>→ </a:t>
            </a:r>
            <a:r>
              <a:rPr b="0" i="1" lang="en-US" sz="1600" u="none" cap="none" strike="noStrike">
                <a:solidFill>
                  <a:srgbClr val="808080"/>
                </a:solidFill>
                <a:latin typeface="Gulim"/>
                <a:ea typeface="Gulim"/>
                <a:cs typeface="Gulim"/>
                <a:sym typeface="Gulim"/>
              </a:rPr>
              <a:t>Longitudinal (L)</a:t>
            </a:r>
            <a:endParaRPr/>
          </a:p>
        </p:txBody>
      </p:sp>
      <p:sp>
        <p:nvSpPr>
          <p:cNvPr id="11232" name="Google Shape;11232;p1581"/>
          <p:cNvSpPr txBox="1"/>
          <p:nvPr/>
        </p:nvSpPr>
        <p:spPr>
          <a:xfrm>
            <a:off x="6043613" y="3702050"/>
            <a:ext cx="22621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Noto Sans Symbols"/>
              <a:buNone/>
            </a:pPr>
            <a:r>
              <a:rPr b="1" i="1" lang="en-US" sz="1600" u="none" cap="none" strike="noStrike">
                <a:solidFill>
                  <a:srgbClr val="FF0000"/>
                </a:solidFill>
                <a:latin typeface="Noto Sans Symbols"/>
                <a:ea typeface="Noto Sans Symbols"/>
                <a:cs typeface="Noto Sans Symbols"/>
                <a:sym typeface="Noto Sans Symbols"/>
              </a:rPr>
              <a:t>α =  1</a:t>
            </a:r>
            <a:r>
              <a:rPr b="0" i="0" lang="en-US" sz="1600" u="none" cap="none" strike="noStrike">
                <a:solidFill>
                  <a:srgbClr val="000000"/>
                </a:solidFill>
                <a:latin typeface="Noto Sans Symbols"/>
                <a:ea typeface="Noto Sans Symbols"/>
                <a:cs typeface="Noto Sans Symbols"/>
                <a:sym typeface="Noto Sans Symbols"/>
              </a:rPr>
              <a:t> </a:t>
            </a:r>
            <a:r>
              <a:rPr b="0" i="0" lang="en-US" sz="1600" u="none" cap="none" strike="noStrike">
                <a:solidFill>
                  <a:srgbClr val="808080"/>
                </a:solidFill>
                <a:latin typeface="Noto Sans Symbols"/>
                <a:ea typeface="Noto Sans Symbols"/>
                <a:cs typeface="Noto Sans Symbols"/>
                <a:sym typeface="Noto Sans Symbols"/>
              </a:rPr>
              <a:t>→</a:t>
            </a:r>
            <a:r>
              <a:rPr b="0" i="1" lang="en-US" sz="1600" u="none" cap="none" strike="noStrike">
                <a:solidFill>
                  <a:srgbClr val="808080"/>
                </a:solidFill>
                <a:latin typeface="Gulim"/>
                <a:ea typeface="Gulim"/>
                <a:cs typeface="Gulim"/>
                <a:sym typeface="Gulim"/>
              </a:rPr>
              <a:t>Transverse (T)</a:t>
            </a:r>
            <a:endParaRPr/>
          </a:p>
        </p:txBody>
      </p:sp>
      <p:pic>
        <p:nvPicPr>
          <p:cNvPr id="11233" name="Google Shape;11233;p1581"/>
          <p:cNvPicPr preferRelativeResize="0"/>
          <p:nvPr>
            <p:ph idx="2" type="body"/>
          </p:nvPr>
        </p:nvPicPr>
        <p:blipFill rotWithShape="1">
          <a:blip r:embed="rId4">
            <a:alphaModFix/>
          </a:blip>
          <a:srcRect b="0" l="64999" r="0" t="0"/>
          <a:stretch/>
        </p:blipFill>
        <p:spPr>
          <a:xfrm>
            <a:off x="4648200" y="1143000"/>
            <a:ext cx="2716213" cy="2505075"/>
          </a:xfrm>
          <a:prstGeom prst="rect">
            <a:avLst/>
          </a:prstGeom>
          <a:noFill/>
          <a:ln>
            <a:noFill/>
          </a:ln>
        </p:spPr>
      </p:pic>
      <p:cxnSp>
        <p:nvCxnSpPr>
          <p:cNvPr id="11234" name="Google Shape;11234;p1581"/>
          <p:cNvCxnSpPr/>
          <p:nvPr/>
        </p:nvCxnSpPr>
        <p:spPr>
          <a:xfrm rot="10800000">
            <a:off x="6553200" y="1752600"/>
            <a:ext cx="762000" cy="228600"/>
          </a:xfrm>
          <a:prstGeom prst="straightConnector1">
            <a:avLst/>
          </a:prstGeom>
          <a:noFill/>
          <a:ln cap="flat" cmpd="sng" w="38100">
            <a:solidFill>
              <a:srgbClr val="00BC0C"/>
            </a:solidFill>
            <a:prstDash val="solid"/>
            <a:round/>
            <a:headEnd len="med" w="med" type="none"/>
            <a:tailEnd len="med" w="med" type="triangle"/>
          </a:ln>
        </p:spPr>
      </p:cxnSp>
      <p:cxnSp>
        <p:nvCxnSpPr>
          <p:cNvPr id="11235" name="Google Shape;11235;p1581"/>
          <p:cNvCxnSpPr/>
          <p:nvPr/>
        </p:nvCxnSpPr>
        <p:spPr>
          <a:xfrm flipH="1" rot="10800000">
            <a:off x="3810000" y="1600200"/>
            <a:ext cx="1981200" cy="152400"/>
          </a:xfrm>
          <a:prstGeom prst="straightConnector1">
            <a:avLst/>
          </a:prstGeom>
          <a:noFill/>
          <a:ln cap="flat" cmpd="sng" w="38100">
            <a:solidFill>
              <a:schemeClr val="dk1"/>
            </a:solidFill>
            <a:prstDash val="solid"/>
            <a:round/>
            <a:headEnd len="med" w="med" type="none"/>
            <a:tailEnd len="med" w="med" type="triangle"/>
          </a:ln>
        </p:spPr>
      </p:cxnSp>
      <p:grpSp>
        <p:nvGrpSpPr>
          <p:cNvPr id="11236" name="Google Shape;11236;p1581"/>
          <p:cNvGrpSpPr/>
          <p:nvPr/>
        </p:nvGrpSpPr>
        <p:grpSpPr>
          <a:xfrm>
            <a:off x="990600" y="1066800"/>
            <a:ext cx="2455863" cy="1524000"/>
            <a:chOff x="624" y="672"/>
            <a:chExt cx="1547" cy="960"/>
          </a:xfrm>
        </p:grpSpPr>
        <p:sp>
          <p:nvSpPr>
            <p:cNvPr id="11237" name="Google Shape;11237;p1581"/>
            <p:cNvSpPr/>
            <p:nvPr/>
          </p:nvSpPr>
          <p:spPr>
            <a:xfrm>
              <a:off x="1104" y="1008"/>
              <a:ext cx="432" cy="432"/>
            </a:xfrm>
            <a:prstGeom prst="ellipse">
              <a:avLst/>
            </a:prstGeom>
            <a:solidFill>
              <a:srgbClr val="8CDEFF"/>
            </a:solidFill>
            <a:ln cap="flat" cmpd="sng" w="9525">
              <a:solidFill>
                <a:srgbClr val="8CD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J/ψ</a:t>
              </a:r>
              <a:endParaRPr b="0" i="0" sz="2400" u="none" cap="none" strike="noStrike">
                <a:solidFill>
                  <a:srgbClr val="000000"/>
                </a:solidFill>
                <a:latin typeface="Times"/>
                <a:ea typeface="Times"/>
                <a:cs typeface="Times"/>
                <a:sym typeface="Times"/>
              </a:endParaRPr>
            </a:p>
          </p:txBody>
        </p:sp>
        <p:cxnSp>
          <p:nvCxnSpPr>
            <p:cNvPr id="11238" name="Google Shape;11238;p1581"/>
            <p:cNvCxnSpPr/>
            <p:nvPr/>
          </p:nvCxnSpPr>
          <p:spPr>
            <a:xfrm flipH="1" rot="10800000">
              <a:off x="1488" y="720"/>
              <a:ext cx="672" cy="384"/>
            </a:xfrm>
            <a:prstGeom prst="straightConnector1">
              <a:avLst/>
            </a:prstGeom>
            <a:noFill/>
            <a:ln cap="flat" cmpd="sng" w="57150">
              <a:solidFill>
                <a:srgbClr val="8CDEFF"/>
              </a:solidFill>
              <a:prstDash val="solid"/>
              <a:round/>
              <a:headEnd len="med" w="med" type="none"/>
              <a:tailEnd len="med" w="med" type="triangle"/>
            </a:ln>
          </p:spPr>
        </p:cxnSp>
        <p:cxnSp>
          <p:nvCxnSpPr>
            <p:cNvPr id="11239" name="Google Shape;11239;p1581"/>
            <p:cNvCxnSpPr/>
            <p:nvPr/>
          </p:nvCxnSpPr>
          <p:spPr>
            <a:xfrm flipH="1" rot="10800000">
              <a:off x="1440" y="912"/>
              <a:ext cx="480" cy="288"/>
            </a:xfrm>
            <a:prstGeom prst="straightConnector1">
              <a:avLst/>
            </a:prstGeom>
            <a:noFill/>
            <a:ln cap="flat" cmpd="sng" w="57150">
              <a:solidFill>
                <a:srgbClr val="0000FF"/>
              </a:solidFill>
              <a:prstDash val="dot"/>
              <a:round/>
              <a:headEnd len="med" w="med" type="none"/>
              <a:tailEnd len="med" w="med" type="triangle"/>
            </a:ln>
          </p:spPr>
        </p:cxnSp>
        <p:cxnSp>
          <p:nvCxnSpPr>
            <p:cNvPr id="11240" name="Google Shape;11240;p1581"/>
            <p:cNvCxnSpPr/>
            <p:nvPr/>
          </p:nvCxnSpPr>
          <p:spPr>
            <a:xfrm flipH="1">
              <a:off x="672" y="1344"/>
              <a:ext cx="480" cy="288"/>
            </a:xfrm>
            <a:prstGeom prst="straightConnector1">
              <a:avLst/>
            </a:prstGeom>
            <a:noFill/>
            <a:ln cap="flat" cmpd="sng" w="57150">
              <a:solidFill>
                <a:srgbClr val="0000FF"/>
              </a:solidFill>
              <a:prstDash val="dot"/>
              <a:round/>
              <a:headEnd len="med" w="med" type="none"/>
              <a:tailEnd len="med" w="med" type="triangle"/>
            </a:ln>
          </p:spPr>
        </p:cxnSp>
        <p:sp>
          <p:nvSpPr>
            <p:cNvPr id="11241" name="Google Shape;11241;p1581"/>
            <p:cNvSpPr txBox="1"/>
            <p:nvPr/>
          </p:nvSpPr>
          <p:spPr>
            <a:xfrm>
              <a:off x="1872" y="912"/>
              <a:ext cx="299"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2" name="Google Shape;11242;p1581"/>
            <p:cNvSpPr txBox="1"/>
            <p:nvPr/>
          </p:nvSpPr>
          <p:spPr>
            <a:xfrm>
              <a:off x="624" y="1200"/>
              <a:ext cx="270"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3" name="Google Shape;11243;p1581"/>
            <p:cNvSpPr txBox="1"/>
            <p:nvPr/>
          </p:nvSpPr>
          <p:spPr>
            <a:xfrm>
              <a:off x="882" y="672"/>
              <a:ext cx="62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Θ*=0</a:t>
              </a:r>
              <a:r>
                <a:rPr b="0" baseline="30000" i="0" lang="en-US" sz="2400" u="none" cap="none" strike="noStrike">
                  <a:solidFill>
                    <a:srgbClr val="000000"/>
                  </a:solidFill>
                  <a:latin typeface="Times"/>
                  <a:ea typeface="Times"/>
                  <a:cs typeface="Times"/>
                  <a:sym typeface="Times"/>
                </a:rPr>
                <a:t>o</a:t>
              </a:r>
              <a:endParaRPr b="0" i="0" sz="2400" u="none" cap="none" strike="noStrike">
                <a:solidFill>
                  <a:srgbClr val="000000"/>
                </a:solidFill>
                <a:latin typeface="Times"/>
                <a:ea typeface="Times"/>
                <a:cs typeface="Times"/>
                <a:sym typeface="Times"/>
              </a:endParaRPr>
            </a:p>
          </p:txBody>
        </p:sp>
      </p:grpSp>
      <p:sp>
        <p:nvSpPr>
          <p:cNvPr id="11244" name="Google Shape;11244;p1581"/>
          <p:cNvSpPr/>
          <p:nvPr/>
        </p:nvSpPr>
        <p:spPr>
          <a:xfrm>
            <a:off x="7391400" y="1676400"/>
            <a:ext cx="685800" cy="685800"/>
          </a:xfrm>
          <a:prstGeom prst="ellipse">
            <a:avLst/>
          </a:prstGeom>
          <a:solidFill>
            <a:srgbClr val="8CDEFF"/>
          </a:solidFill>
          <a:ln cap="flat" cmpd="sng" w="9525">
            <a:solidFill>
              <a:srgbClr val="8CD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J/ψ</a:t>
            </a:r>
            <a:endParaRPr b="0" i="0" sz="2400" u="none" cap="none" strike="noStrike">
              <a:solidFill>
                <a:srgbClr val="000000"/>
              </a:solidFill>
              <a:latin typeface="Times"/>
              <a:ea typeface="Times"/>
              <a:cs typeface="Times"/>
              <a:sym typeface="Times"/>
            </a:endParaRPr>
          </a:p>
        </p:txBody>
      </p:sp>
      <p:cxnSp>
        <p:nvCxnSpPr>
          <p:cNvPr id="11245" name="Google Shape;11245;p1581"/>
          <p:cNvCxnSpPr/>
          <p:nvPr/>
        </p:nvCxnSpPr>
        <p:spPr>
          <a:xfrm flipH="1" rot="10800000">
            <a:off x="7924800" y="1219200"/>
            <a:ext cx="1066800" cy="609600"/>
          </a:xfrm>
          <a:prstGeom prst="straightConnector1">
            <a:avLst/>
          </a:prstGeom>
          <a:noFill/>
          <a:ln cap="flat" cmpd="sng" w="57150">
            <a:solidFill>
              <a:srgbClr val="8CDEFF"/>
            </a:solidFill>
            <a:prstDash val="solid"/>
            <a:round/>
            <a:headEnd len="med" w="med" type="none"/>
            <a:tailEnd len="med" w="med" type="triangle"/>
          </a:ln>
        </p:spPr>
      </p:cxnSp>
      <p:cxnSp>
        <p:nvCxnSpPr>
          <p:cNvPr id="11246" name="Google Shape;11246;p1581"/>
          <p:cNvCxnSpPr/>
          <p:nvPr/>
        </p:nvCxnSpPr>
        <p:spPr>
          <a:xfrm>
            <a:off x="7924800" y="2286000"/>
            <a:ext cx="457200" cy="533400"/>
          </a:xfrm>
          <a:prstGeom prst="straightConnector1">
            <a:avLst/>
          </a:prstGeom>
          <a:noFill/>
          <a:ln cap="flat" cmpd="sng" w="57150">
            <a:solidFill>
              <a:srgbClr val="0000FF"/>
            </a:solidFill>
            <a:prstDash val="dot"/>
            <a:round/>
            <a:headEnd len="med" w="med" type="none"/>
            <a:tailEnd len="med" w="med" type="triangle"/>
          </a:ln>
        </p:spPr>
      </p:cxnSp>
      <p:cxnSp>
        <p:nvCxnSpPr>
          <p:cNvPr id="11247" name="Google Shape;11247;p1581"/>
          <p:cNvCxnSpPr/>
          <p:nvPr/>
        </p:nvCxnSpPr>
        <p:spPr>
          <a:xfrm rot="10800000">
            <a:off x="7010400" y="1143000"/>
            <a:ext cx="457200" cy="609600"/>
          </a:xfrm>
          <a:prstGeom prst="straightConnector1">
            <a:avLst/>
          </a:prstGeom>
          <a:noFill/>
          <a:ln cap="flat" cmpd="sng" w="57150">
            <a:solidFill>
              <a:srgbClr val="0000FF"/>
            </a:solidFill>
            <a:prstDash val="dot"/>
            <a:round/>
            <a:headEnd len="med" w="med" type="none"/>
            <a:tailEnd len="med" w="med" type="triangle"/>
          </a:ln>
        </p:spPr>
      </p:cxnSp>
      <p:sp>
        <p:nvSpPr>
          <p:cNvPr id="11248" name="Google Shape;11248;p1581"/>
          <p:cNvSpPr txBox="1"/>
          <p:nvPr/>
        </p:nvSpPr>
        <p:spPr>
          <a:xfrm>
            <a:off x="8458200" y="2667000"/>
            <a:ext cx="4746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9" name="Google Shape;11249;p1581"/>
          <p:cNvSpPr txBox="1"/>
          <p:nvPr/>
        </p:nvSpPr>
        <p:spPr>
          <a:xfrm>
            <a:off x="7391400" y="1066800"/>
            <a:ext cx="4286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50" name="Google Shape;11250;p1581"/>
          <p:cNvSpPr txBox="1"/>
          <p:nvPr/>
        </p:nvSpPr>
        <p:spPr>
          <a:xfrm>
            <a:off x="8004175" y="1905000"/>
            <a:ext cx="11398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Θ*=90</a:t>
            </a:r>
            <a:r>
              <a:rPr b="0" baseline="30000" i="0" lang="en-US" sz="2400" u="none" cap="none" strike="noStrike">
                <a:solidFill>
                  <a:srgbClr val="000000"/>
                </a:solidFill>
                <a:latin typeface="Times"/>
                <a:ea typeface="Times"/>
                <a:cs typeface="Times"/>
                <a:sym typeface="Times"/>
              </a:rPr>
              <a:t>o</a:t>
            </a:r>
            <a:endParaRPr b="0" i="0" sz="2400" u="none" cap="none" strike="noStrike">
              <a:solidFill>
                <a:srgbClr val="000000"/>
              </a:solidFill>
              <a:latin typeface="Times"/>
              <a:ea typeface="Times"/>
              <a:cs typeface="Times"/>
              <a:sym typeface="Times"/>
            </a:endParaRPr>
          </a:p>
        </p:txBody>
      </p:sp>
      <p:sp>
        <p:nvSpPr>
          <p:cNvPr id="11251" name="Google Shape;11251;p1581"/>
          <p:cNvSpPr/>
          <p:nvPr/>
        </p:nvSpPr>
        <p:spPr>
          <a:xfrm>
            <a:off x="304800" y="3886200"/>
            <a:ext cx="3429000" cy="6858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52" name="Google Shape;11252;p1581"/>
          <p:cNvSpPr txBox="1"/>
          <p:nvPr/>
        </p:nvSpPr>
        <p:spPr>
          <a:xfrm>
            <a:off x="7162800" y="6400800"/>
            <a:ext cx="1392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p</a:t>
            </a:r>
            <a:r>
              <a:rPr b="0" baseline="-25000" i="0" lang="en-US" sz="2400" u="none" cap="none" strike="noStrike">
                <a:solidFill>
                  <a:srgbClr val="000000"/>
                </a:solidFill>
                <a:latin typeface="Times"/>
                <a:ea typeface="Times"/>
                <a:cs typeface="Times"/>
                <a:sym typeface="Times"/>
              </a:rPr>
              <a:t>T</a:t>
            </a:r>
            <a:r>
              <a:rPr b="0" i="0" lang="en-US" sz="2400" u="none" cap="none" strike="noStrike">
                <a:solidFill>
                  <a:srgbClr val="000000"/>
                </a:solidFill>
                <a:latin typeface="Times"/>
                <a:ea typeface="Times"/>
                <a:cs typeface="Times"/>
                <a:sym typeface="Times"/>
              </a:rPr>
              <a:t> (J/Psi) </a:t>
            </a:r>
            <a:endParaRPr/>
          </a:p>
        </p:txBody>
      </p:sp>
      <p:sp>
        <p:nvSpPr>
          <p:cNvPr id="11253" name="Google Shape;11253;p1581"/>
          <p:cNvSpPr txBox="1"/>
          <p:nvPr/>
        </p:nvSpPr>
        <p:spPr>
          <a:xfrm>
            <a:off x="6537325" y="3349625"/>
            <a:ext cx="9683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cosΘ*</a:t>
            </a:r>
            <a:endParaRPr b="0" i="0" sz="24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